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1" r:id="rId6"/>
    <p:sldId id="264" r:id="rId7"/>
    <p:sldId id="265" r:id="rId8"/>
    <p:sldId id="266" r:id="rId9"/>
    <p:sldId id="267" r:id="rId10"/>
    <p:sldId id="268" r:id="rId11"/>
    <p:sldId id="262" r:id="rId12"/>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D01F9D3-E367-73A0-0E4C-76E98F303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CE9FFFD-DEBD-097B-FF0C-C75EFC0FD2A2}"/>
              </a:ext>
            </a:extLst>
          </p:cNvPr>
          <p:cNvSpPr>
            <a:spLocks noGrp="1"/>
          </p:cNvSpPr>
          <p:nvPr>
            <p:ph type="ctrTitle"/>
          </p:nvPr>
        </p:nvSpPr>
        <p:spPr>
          <a:xfrm>
            <a:off x="5006108" y="3211504"/>
            <a:ext cx="6347691" cy="2387600"/>
          </a:xfrm>
        </p:spPr>
        <p:txBody>
          <a:bodyPr anchor="ctr" anchorCtr="0">
            <a:normAutofit/>
          </a:bodyPr>
          <a:lstStyle>
            <a:lvl1pPr algn="r">
              <a:defRPr sz="8000" b="1">
                <a:solidFill>
                  <a:srgbClr val="1D3466"/>
                </a:solidFill>
                <a:latin typeface="+mn-lt"/>
                <a:cs typeface="Arial" panose="020B0604020202020204" pitchFamily="34" charset="0"/>
              </a:defRPr>
            </a:lvl1pPr>
          </a:lstStyle>
          <a:p>
            <a:r>
              <a:rPr lang="ru-RU"/>
              <a:t>Образец заголовка</a:t>
            </a:r>
            <a:endParaRPr lang="ru-UA" dirty="0"/>
          </a:p>
        </p:txBody>
      </p:sp>
      <p:sp>
        <p:nvSpPr>
          <p:cNvPr id="3" name="Подзаголовок 2">
            <a:extLst>
              <a:ext uri="{FF2B5EF4-FFF2-40B4-BE49-F238E27FC236}">
                <a16:creationId xmlns:a16="http://schemas.microsoft.com/office/drawing/2014/main" id="{6AB657E7-B7A9-1420-4474-52543794F348}"/>
              </a:ext>
            </a:extLst>
          </p:cNvPr>
          <p:cNvSpPr>
            <a:spLocks noGrp="1"/>
          </p:cNvSpPr>
          <p:nvPr>
            <p:ph type="subTitle" idx="1"/>
          </p:nvPr>
        </p:nvSpPr>
        <p:spPr>
          <a:xfrm>
            <a:off x="5006108" y="5661744"/>
            <a:ext cx="6347692" cy="572798"/>
          </a:xfrm>
        </p:spPr>
        <p:txBody>
          <a:bodyPr anchor="ctr" anchorCtr="0"/>
          <a:lstStyle>
            <a:lvl1pPr marL="0" indent="0" algn="r">
              <a:buNone/>
              <a:defRPr sz="2400" b="1">
                <a:solidFill>
                  <a:srgbClr val="EDAB00"/>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UA" dirty="0"/>
          </a:p>
        </p:txBody>
      </p:sp>
      <p:sp>
        <p:nvSpPr>
          <p:cNvPr id="4" name="Дата 3">
            <a:extLst>
              <a:ext uri="{FF2B5EF4-FFF2-40B4-BE49-F238E27FC236}">
                <a16:creationId xmlns:a16="http://schemas.microsoft.com/office/drawing/2014/main" id="{A79238D1-066B-4012-FF1A-FE44CF005013}"/>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CB87F0D3-A7D4-C7FE-553B-49DB9934757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5E67820-7F2B-8417-5EC2-CDAC3449C006}"/>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67256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0BF3D3-C18B-D8A1-C20D-73A81E31F527}"/>
              </a:ext>
            </a:extLst>
          </p:cNvPr>
          <p:cNvSpPr>
            <a:spLocks noGrp="1"/>
          </p:cNvSpPr>
          <p:nvPr>
            <p:ph type="title"/>
          </p:nvPr>
        </p:nvSpPr>
        <p:spPr/>
        <p:txBody>
          <a:bodyPr/>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D3B4004B-1589-06A8-562B-88BA7585774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EF414D9A-9F7C-7EBE-EA1B-FAEAEACA1998}"/>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5026C05F-521B-727F-096A-103CD808DC5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42F6DCE-BDBF-1C78-9F67-963AFB195FF8}"/>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4264509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0BF3AA3-8675-4898-8C3E-37D6E5CEF03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D3A10221-54FA-4B3E-19B0-08556DC86FE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B179AA32-A76C-8C0A-DD6D-CEDF083E30D9}"/>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B14E14D7-2D7C-AA1D-7A3A-5DBB58B8D75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E3C45D1-DF8A-AB1D-162B-1F63F0CDAAAB}"/>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70304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B94954-822D-9561-01DC-BCBA60E965C9}"/>
              </a:ext>
            </a:extLst>
          </p:cNvPr>
          <p:cNvSpPr>
            <a:spLocks noGrp="1"/>
          </p:cNvSpPr>
          <p:nvPr>
            <p:ph type="title"/>
          </p:nvPr>
        </p:nvSpPr>
        <p:spPr/>
        <p:txBody>
          <a:bodyPr/>
          <a:lstStyle>
            <a:lvl1pPr>
              <a:defRPr>
                <a:solidFill>
                  <a:srgbClr val="1C3365"/>
                </a:solidFill>
              </a:defRPr>
            </a:lvl1pPr>
          </a:lstStyle>
          <a:p>
            <a:r>
              <a:rPr lang="ru-RU"/>
              <a:t>Образец заголовка</a:t>
            </a:r>
            <a:endParaRPr lang="ru-UA" dirty="0"/>
          </a:p>
        </p:txBody>
      </p:sp>
      <p:sp>
        <p:nvSpPr>
          <p:cNvPr id="3" name="Объект 2">
            <a:extLst>
              <a:ext uri="{FF2B5EF4-FFF2-40B4-BE49-F238E27FC236}">
                <a16:creationId xmlns:a16="http://schemas.microsoft.com/office/drawing/2014/main" id="{732C2081-1FC9-E4D4-8C45-84731D0F751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C29362DF-111B-6FB6-13D3-EDA3DCB6D882}"/>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A5A875DB-DD34-C528-0F2B-E5D8EA2205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6DC46DD-43CD-638F-A8F1-BA6B432B295B}"/>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80913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648916-30CB-9C3E-99CE-86262934BB6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UA"/>
          </a:p>
        </p:txBody>
      </p:sp>
      <p:sp>
        <p:nvSpPr>
          <p:cNvPr id="3" name="Текст 2">
            <a:extLst>
              <a:ext uri="{FF2B5EF4-FFF2-40B4-BE49-F238E27FC236}">
                <a16:creationId xmlns:a16="http://schemas.microsoft.com/office/drawing/2014/main" id="{24DD74E7-1E2C-EADD-B5A2-A08F5F56F9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7FD9B6C-4966-CC07-7DB9-C70F41F29F64}"/>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4A12A3E9-C3D6-758F-A440-CDA91AC754B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8B8AE18-29D2-4DA9-337E-9C1FCB75519E}"/>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07970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AAEA99-7BEB-3FC6-19DC-605192EA8390}"/>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5A757FBD-24B3-06AC-8CD9-3230A2D7793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Объект 3">
            <a:extLst>
              <a:ext uri="{FF2B5EF4-FFF2-40B4-BE49-F238E27FC236}">
                <a16:creationId xmlns:a16="http://schemas.microsoft.com/office/drawing/2014/main" id="{A90E52DC-0A14-E248-538A-DBB2B51B105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Дата 4">
            <a:extLst>
              <a:ext uri="{FF2B5EF4-FFF2-40B4-BE49-F238E27FC236}">
                <a16:creationId xmlns:a16="http://schemas.microsoft.com/office/drawing/2014/main" id="{222EB72B-F1E5-3528-AD56-D7C16ED99FF4}"/>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6" name="Нижний колонтитул 5">
            <a:extLst>
              <a:ext uri="{FF2B5EF4-FFF2-40B4-BE49-F238E27FC236}">
                <a16:creationId xmlns:a16="http://schemas.microsoft.com/office/drawing/2014/main" id="{A32C536D-B8BF-038B-2F80-E3EE598D6EC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A2F650-0BD1-044A-4CB7-23F5AF4DE716}"/>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60435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C3457F-C39F-A88B-838A-A36DF24D5B1B}"/>
              </a:ext>
            </a:extLst>
          </p:cNvPr>
          <p:cNvSpPr>
            <a:spLocks noGrp="1"/>
          </p:cNvSpPr>
          <p:nvPr>
            <p:ph type="title"/>
          </p:nvPr>
        </p:nvSpPr>
        <p:spPr>
          <a:xfrm>
            <a:off x="839788" y="365125"/>
            <a:ext cx="10515600" cy="1325563"/>
          </a:xfrm>
        </p:spPr>
        <p:txBody>
          <a:bodyPr/>
          <a:lstStyle/>
          <a:p>
            <a:r>
              <a:rPr lang="ru-RU"/>
              <a:t>Образец заголовка</a:t>
            </a:r>
            <a:endParaRPr lang="ru-UA"/>
          </a:p>
        </p:txBody>
      </p:sp>
      <p:sp>
        <p:nvSpPr>
          <p:cNvPr id="3" name="Текст 2">
            <a:extLst>
              <a:ext uri="{FF2B5EF4-FFF2-40B4-BE49-F238E27FC236}">
                <a16:creationId xmlns:a16="http://schemas.microsoft.com/office/drawing/2014/main" id="{43C21F91-E381-7236-B763-47F73137F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4EAB22F-FEAD-B8B0-7CE4-5A6052FE60A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Текст 4">
            <a:extLst>
              <a:ext uri="{FF2B5EF4-FFF2-40B4-BE49-F238E27FC236}">
                <a16:creationId xmlns:a16="http://schemas.microsoft.com/office/drawing/2014/main" id="{A515AB9A-5736-856A-530E-1EE897F13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5B63A17-8DED-3054-D9FD-6BE8C3A1267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7" name="Дата 6">
            <a:extLst>
              <a:ext uri="{FF2B5EF4-FFF2-40B4-BE49-F238E27FC236}">
                <a16:creationId xmlns:a16="http://schemas.microsoft.com/office/drawing/2014/main" id="{4EEF2377-A09C-DA84-6DD5-7CCFF0602515}"/>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8" name="Нижний колонтитул 7">
            <a:extLst>
              <a:ext uri="{FF2B5EF4-FFF2-40B4-BE49-F238E27FC236}">
                <a16:creationId xmlns:a16="http://schemas.microsoft.com/office/drawing/2014/main" id="{DA5DC417-2C61-4EC2-60E1-3DC3649E0BD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7C3D5CC-631F-AEBE-2B86-FF40B52BD9EF}"/>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7004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3E7EF9-477A-AF05-FD06-3FBF71E18CC7}"/>
              </a:ext>
            </a:extLst>
          </p:cNvPr>
          <p:cNvSpPr>
            <a:spLocks noGrp="1"/>
          </p:cNvSpPr>
          <p:nvPr>
            <p:ph type="title"/>
          </p:nvPr>
        </p:nvSpPr>
        <p:spPr/>
        <p:txBody>
          <a:bodyPr/>
          <a:lstStyle/>
          <a:p>
            <a:r>
              <a:rPr lang="ru-RU"/>
              <a:t>Образец заголовка</a:t>
            </a:r>
            <a:endParaRPr lang="ru-UA"/>
          </a:p>
        </p:txBody>
      </p:sp>
      <p:sp>
        <p:nvSpPr>
          <p:cNvPr id="3" name="Дата 2">
            <a:extLst>
              <a:ext uri="{FF2B5EF4-FFF2-40B4-BE49-F238E27FC236}">
                <a16:creationId xmlns:a16="http://schemas.microsoft.com/office/drawing/2014/main" id="{F201EB6D-8E5A-C3D0-D507-5D733E0A0B22}"/>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4" name="Нижний колонтитул 3">
            <a:extLst>
              <a:ext uri="{FF2B5EF4-FFF2-40B4-BE49-F238E27FC236}">
                <a16:creationId xmlns:a16="http://schemas.microsoft.com/office/drawing/2014/main" id="{69828DA4-86B0-DC5D-4A13-B1368CCC6B0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62B2319-F160-A790-959E-29C528FABF12}"/>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0064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8A27BE5-92A7-59E0-79D7-27A9F9463931}"/>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3" name="Нижний колонтитул 2">
            <a:extLst>
              <a:ext uri="{FF2B5EF4-FFF2-40B4-BE49-F238E27FC236}">
                <a16:creationId xmlns:a16="http://schemas.microsoft.com/office/drawing/2014/main" id="{0DD7A448-59A8-A9A7-4511-BAED32532AE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4C9C5B3-F21E-3D2C-2118-72BE86131795}"/>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28337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513C66-E352-826E-46C2-1FDCE922EE2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Объект 2">
            <a:extLst>
              <a:ext uri="{FF2B5EF4-FFF2-40B4-BE49-F238E27FC236}">
                <a16:creationId xmlns:a16="http://schemas.microsoft.com/office/drawing/2014/main" id="{8927EC15-6E81-E01D-2BE8-CBA44EFB16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Текст 3">
            <a:extLst>
              <a:ext uri="{FF2B5EF4-FFF2-40B4-BE49-F238E27FC236}">
                <a16:creationId xmlns:a16="http://schemas.microsoft.com/office/drawing/2014/main" id="{78785B22-262C-3DA8-B661-E7F1EF29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6B62F59-CDB9-8B05-62F8-368EE68F8529}"/>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6" name="Нижний колонтитул 5">
            <a:extLst>
              <a:ext uri="{FF2B5EF4-FFF2-40B4-BE49-F238E27FC236}">
                <a16:creationId xmlns:a16="http://schemas.microsoft.com/office/drawing/2014/main" id="{94EEF042-B3D0-5D18-3F7D-3F8EB21EE19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AA70EE9-D9E8-94BC-E043-07F2052F75C4}"/>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89900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E9DFD0-CD05-B606-65F0-1A1F77A84E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Рисунок 2">
            <a:extLst>
              <a:ext uri="{FF2B5EF4-FFF2-40B4-BE49-F238E27FC236}">
                <a16:creationId xmlns:a16="http://schemas.microsoft.com/office/drawing/2014/main" id="{EFEB3BCB-FB70-B764-B5F3-4124AEA7A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UA"/>
          </a:p>
        </p:txBody>
      </p:sp>
      <p:sp>
        <p:nvSpPr>
          <p:cNvPr id="4" name="Текст 3">
            <a:extLst>
              <a:ext uri="{FF2B5EF4-FFF2-40B4-BE49-F238E27FC236}">
                <a16:creationId xmlns:a16="http://schemas.microsoft.com/office/drawing/2014/main" id="{6BEAABB8-83DC-DCE3-963B-A0174DA5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CABC24F-EAA2-C73C-CFA9-1EC6AE0F28A5}"/>
              </a:ext>
            </a:extLst>
          </p:cNvPr>
          <p:cNvSpPr>
            <a:spLocks noGrp="1"/>
          </p:cNvSpPr>
          <p:nvPr>
            <p:ph type="dt" sz="half" idx="10"/>
          </p:nvPr>
        </p:nvSpPr>
        <p:spPr/>
        <p:txBody>
          <a:bodyPr/>
          <a:lstStyle/>
          <a:p>
            <a:fld id="{9455AEF0-DE6D-4D63-AB4A-B1AB7B7FB0B1}" type="datetimeFigureOut">
              <a:rPr lang="ru-RU" smtClean="0"/>
              <a:t>18.11.2023</a:t>
            </a:fld>
            <a:endParaRPr lang="ru-RU"/>
          </a:p>
        </p:txBody>
      </p:sp>
      <p:sp>
        <p:nvSpPr>
          <p:cNvPr id="6" name="Нижний колонтитул 5">
            <a:extLst>
              <a:ext uri="{FF2B5EF4-FFF2-40B4-BE49-F238E27FC236}">
                <a16:creationId xmlns:a16="http://schemas.microsoft.com/office/drawing/2014/main" id="{5BB52772-1DF4-20A6-B6A1-C88E8419763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48AB97-4884-C948-3281-E7021688E0E2}"/>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89087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C4C24473-5F8D-92DE-6A62-AB09D97C3A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091EB7A-1448-DD1E-7A61-DBDAA456919A}"/>
              </a:ext>
            </a:extLst>
          </p:cNvPr>
          <p:cNvSpPr>
            <a:spLocks noGrp="1"/>
          </p:cNvSpPr>
          <p:nvPr>
            <p:ph type="title"/>
          </p:nvPr>
        </p:nvSpPr>
        <p:spPr>
          <a:xfrm>
            <a:off x="1336955" y="365126"/>
            <a:ext cx="9534241" cy="512330"/>
          </a:xfrm>
          <a:prstGeom prst="rect">
            <a:avLst/>
          </a:prstGeom>
        </p:spPr>
        <p:txBody>
          <a:bodyPr vert="horz" lIns="91440" tIns="45720" rIns="91440" bIns="45720" rtlCol="0" anchor="ctr">
            <a:normAutofit/>
          </a:bodyPr>
          <a:lstStyle/>
          <a:p>
            <a:r>
              <a:rPr lang="ru-RU" dirty="0"/>
              <a:t>Образец заголовка</a:t>
            </a:r>
            <a:endParaRPr lang="ru-UA" dirty="0"/>
          </a:p>
        </p:txBody>
      </p:sp>
      <p:sp>
        <p:nvSpPr>
          <p:cNvPr id="3" name="Текст 2">
            <a:extLst>
              <a:ext uri="{FF2B5EF4-FFF2-40B4-BE49-F238E27FC236}">
                <a16:creationId xmlns:a16="http://schemas.microsoft.com/office/drawing/2014/main" id="{50BB5BC5-E4AD-85E3-8EFD-0F4640BAE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332D41A2-E45B-9B86-435C-129D1EC7EE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5AEF0-DE6D-4D63-AB4A-B1AB7B7FB0B1}" type="datetimeFigureOut">
              <a:rPr lang="ru-RU" smtClean="0"/>
              <a:t>18.11.2023</a:t>
            </a:fld>
            <a:endParaRPr lang="ru-RU"/>
          </a:p>
        </p:txBody>
      </p:sp>
      <p:sp>
        <p:nvSpPr>
          <p:cNvPr id="5" name="Нижний колонтитул 4">
            <a:extLst>
              <a:ext uri="{FF2B5EF4-FFF2-40B4-BE49-F238E27FC236}">
                <a16:creationId xmlns:a16="http://schemas.microsoft.com/office/drawing/2014/main" id="{55E8894B-4FCF-C666-1F06-B4ECC49D4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902C148-CF8C-12E1-CE79-FA5EB7F45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434EF-5783-4C82-9542-C5C9B7ED3481}" type="slidenum">
              <a:rPr lang="ru-RU" smtClean="0"/>
              <a:t>‹#›</a:t>
            </a:fld>
            <a:endParaRPr lang="ru-RU"/>
          </a:p>
        </p:txBody>
      </p:sp>
    </p:spTree>
    <p:extLst>
      <p:ext uri="{BB962C8B-B14F-4D97-AF65-F5344CB8AC3E}">
        <p14:creationId xmlns:p14="http://schemas.microsoft.com/office/powerpoint/2010/main" val="32364672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rgbClr val="3C527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99688A-2B50-48D7-B122-0E43F24D4008}"/>
              </a:ext>
            </a:extLst>
          </p:cNvPr>
          <p:cNvSpPr>
            <a:spLocks noGrp="1"/>
          </p:cNvSpPr>
          <p:nvPr>
            <p:ph type="ctrTitle"/>
          </p:nvPr>
        </p:nvSpPr>
        <p:spPr>
          <a:xfrm>
            <a:off x="3036163" y="2627790"/>
            <a:ext cx="8513685" cy="2971314"/>
          </a:xfrm>
        </p:spPr>
        <p:txBody>
          <a:bodyPr>
            <a:normAutofit fontScale="90000"/>
          </a:bodyPr>
          <a:lstStyle/>
          <a:p>
            <a:r>
              <a:rPr lang="ru-RU" dirty="0"/>
              <a:t>Проект по </a:t>
            </a:r>
            <a:r>
              <a:rPr lang="en-US" dirty="0"/>
              <a:t>Python-</a:t>
            </a:r>
            <a:r>
              <a:rPr lang="ru-RU" dirty="0"/>
              <a:t>программированию</a:t>
            </a:r>
          </a:p>
        </p:txBody>
      </p:sp>
      <p:sp>
        <p:nvSpPr>
          <p:cNvPr id="3" name="Подзаголовок 2">
            <a:extLst>
              <a:ext uri="{FF2B5EF4-FFF2-40B4-BE49-F238E27FC236}">
                <a16:creationId xmlns:a16="http://schemas.microsoft.com/office/drawing/2014/main" id="{2F996006-FE1F-49E5-8898-B501FF6CE09F}"/>
              </a:ext>
            </a:extLst>
          </p:cNvPr>
          <p:cNvSpPr>
            <a:spLocks noGrp="1"/>
          </p:cNvSpPr>
          <p:nvPr>
            <p:ph type="subTitle" idx="1"/>
          </p:nvPr>
        </p:nvSpPr>
        <p:spPr>
          <a:xfrm>
            <a:off x="5006108" y="5069150"/>
            <a:ext cx="6543740" cy="1544714"/>
          </a:xfrm>
        </p:spPr>
        <p:txBody>
          <a:bodyPr>
            <a:normAutofit/>
          </a:bodyPr>
          <a:lstStyle/>
          <a:p>
            <a:r>
              <a:rPr lang="ru-RU" dirty="0"/>
              <a:t>Подготовил: студент </a:t>
            </a:r>
          </a:p>
          <a:p>
            <a:r>
              <a:rPr lang="ru-RU" dirty="0"/>
              <a:t>группы БСС2102 Касаткин А</a:t>
            </a:r>
          </a:p>
        </p:txBody>
      </p:sp>
    </p:spTree>
    <p:extLst>
      <p:ext uri="{BB962C8B-B14F-4D97-AF65-F5344CB8AC3E}">
        <p14:creationId xmlns:p14="http://schemas.microsoft.com/office/powerpoint/2010/main" val="160456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D8045-C958-453C-A881-F06CFA8E0407}"/>
              </a:ext>
            </a:extLst>
          </p:cNvPr>
          <p:cNvSpPr>
            <a:spLocks noGrp="1"/>
          </p:cNvSpPr>
          <p:nvPr>
            <p:ph type="title"/>
          </p:nvPr>
        </p:nvSpPr>
        <p:spPr/>
        <p:txBody>
          <a:bodyPr>
            <a:normAutofit fontScale="90000"/>
          </a:bodyPr>
          <a:lstStyle/>
          <a:p>
            <a:r>
              <a:rPr lang="ru-RU" dirty="0"/>
              <a:t>Реализация проекта</a:t>
            </a:r>
          </a:p>
        </p:txBody>
      </p:sp>
      <p:sp>
        <p:nvSpPr>
          <p:cNvPr id="3" name="Объект 2">
            <a:extLst>
              <a:ext uri="{FF2B5EF4-FFF2-40B4-BE49-F238E27FC236}">
                <a16:creationId xmlns:a16="http://schemas.microsoft.com/office/drawing/2014/main" id="{EFF27435-8BD3-41A6-A442-8D601F1BA291}"/>
              </a:ext>
            </a:extLst>
          </p:cNvPr>
          <p:cNvSpPr>
            <a:spLocks noGrp="1"/>
          </p:cNvSpPr>
          <p:nvPr>
            <p:ph sz="half" idx="1"/>
          </p:nvPr>
        </p:nvSpPr>
        <p:spPr>
          <a:xfrm>
            <a:off x="838199" y="1109708"/>
            <a:ext cx="5970973" cy="5383165"/>
          </a:xfrm>
        </p:spPr>
        <p:txBody>
          <a:bodyPr>
            <a:normAutofit lnSpcReduction="10000"/>
          </a:bodyPr>
          <a:lstStyle/>
          <a:p>
            <a:r>
              <a:rPr lang="ru-RU" dirty="0"/>
              <a:t>Построение </a:t>
            </a:r>
            <a:r>
              <a:rPr lang="ru-RU" dirty="0" err="1"/>
              <a:t>нодового</a:t>
            </a:r>
            <a:r>
              <a:rPr lang="ru-RU" dirty="0"/>
              <a:t> дерева начинается с очистки ранее созданных и зарегистрированных данных, затем следует создания первичного узла, при инициализации которого будет выполнено рекурсивное создание зависимых узлов, для наполнения узлов следующим шагом будет регистрация новых текстур(изображения предметов или структур) и в завершении программа свяжет родительские узлы с дочерними по ранее созданной таблице зависимостей.</a:t>
            </a:r>
          </a:p>
        </p:txBody>
      </p:sp>
      <p:pic>
        <p:nvPicPr>
          <p:cNvPr id="6" name="Объект 5">
            <a:extLst>
              <a:ext uri="{FF2B5EF4-FFF2-40B4-BE49-F238E27FC236}">
                <a16:creationId xmlns:a16="http://schemas.microsoft.com/office/drawing/2014/main" id="{BB658D68-F44C-4DC1-85B9-D002C8AF41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53601" y="1395375"/>
            <a:ext cx="3390652" cy="43513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493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6698EF-C47F-456D-A86A-EFD6B35719C6}"/>
              </a:ext>
            </a:extLst>
          </p:cNvPr>
          <p:cNvSpPr>
            <a:spLocks noGrp="1"/>
          </p:cNvSpPr>
          <p:nvPr>
            <p:ph type="title"/>
          </p:nvPr>
        </p:nvSpPr>
        <p:spPr>
          <a:xfrm>
            <a:off x="1123949" y="790574"/>
            <a:ext cx="9239251" cy="742951"/>
          </a:xfrm>
        </p:spPr>
        <p:txBody>
          <a:bodyPr>
            <a:normAutofit/>
          </a:bodyPr>
          <a:lstStyle/>
          <a:p>
            <a:r>
              <a:rPr lang="ru-RU" dirty="0"/>
              <a:t>Итог:</a:t>
            </a:r>
          </a:p>
        </p:txBody>
      </p:sp>
      <p:sp>
        <p:nvSpPr>
          <p:cNvPr id="3" name="Объект 2">
            <a:extLst>
              <a:ext uri="{FF2B5EF4-FFF2-40B4-BE49-F238E27FC236}">
                <a16:creationId xmlns:a16="http://schemas.microsoft.com/office/drawing/2014/main" id="{2D5A3D22-C3BA-45B2-B352-84F6FC7E7016}"/>
              </a:ext>
            </a:extLst>
          </p:cNvPr>
          <p:cNvSpPr>
            <a:spLocks noGrp="1"/>
          </p:cNvSpPr>
          <p:nvPr>
            <p:ph sz="half" idx="1"/>
          </p:nvPr>
        </p:nvSpPr>
        <p:spPr>
          <a:xfrm>
            <a:off x="838200" y="2371725"/>
            <a:ext cx="5181600" cy="3805238"/>
          </a:xfrm>
        </p:spPr>
        <p:txBody>
          <a:bodyPr/>
          <a:lstStyle/>
          <a:p>
            <a:r>
              <a:rPr lang="ru-RU" dirty="0"/>
              <a:t>Мой проект призван упростить игрокам сложную проектировку блоков </a:t>
            </a:r>
            <a:r>
              <a:rPr lang="en-US" dirty="0"/>
              <a:t>“</a:t>
            </a:r>
            <a:r>
              <a:rPr lang="ru-RU" dirty="0"/>
              <a:t>завода</a:t>
            </a:r>
            <a:r>
              <a:rPr lang="en-US" dirty="0"/>
              <a:t>”</a:t>
            </a:r>
            <a:r>
              <a:rPr lang="ru-RU" dirty="0"/>
              <a:t>, кроме того он экономит время, затрачиваемое на рутинный процесс. Позволяя больше времени уделить другим аспектам этой игры. </a:t>
            </a:r>
          </a:p>
        </p:txBody>
      </p:sp>
      <p:pic>
        <p:nvPicPr>
          <p:cNvPr id="5122" name="Picture 2" descr="Результат – Бесплатные иконки: файлы и папки">
            <a:extLst>
              <a:ext uri="{FF2B5EF4-FFF2-40B4-BE49-F238E27FC236}">
                <a16:creationId xmlns:a16="http://schemas.microsoft.com/office/drawing/2014/main" id="{BDB33A79-E8B6-4C67-9C0A-35B0D0DF0A4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19949" y="1701800"/>
            <a:ext cx="3699669" cy="369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96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E0ACA-A97F-40C3-BAC6-4D911641FB14}"/>
              </a:ext>
            </a:extLst>
          </p:cNvPr>
          <p:cNvSpPr>
            <a:spLocks noGrp="1"/>
          </p:cNvSpPr>
          <p:nvPr>
            <p:ph type="title"/>
          </p:nvPr>
        </p:nvSpPr>
        <p:spPr>
          <a:xfrm>
            <a:off x="1336955" y="681037"/>
            <a:ext cx="9534241" cy="916943"/>
          </a:xfrm>
        </p:spPr>
        <p:txBody>
          <a:bodyPr>
            <a:normAutofit/>
          </a:bodyPr>
          <a:lstStyle/>
          <a:p>
            <a:r>
              <a:rPr lang="ru-RU" dirty="0"/>
              <a:t>Цель проекта</a:t>
            </a:r>
          </a:p>
        </p:txBody>
      </p:sp>
      <p:sp>
        <p:nvSpPr>
          <p:cNvPr id="3" name="Объект 2">
            <a:extLst>
              <a:ext uri="{FF2B5EF4-FFF2-40B4-BE49-F238E27FC236}">
                <a16:creationId xmlns:a16="http://schemas.microsoft.com/office/drawing/2014/main" id="{42DAF763-0E5B-4779-B567-6A769EBE3DC8}"/>
              </a:ext>
            </a:extLst>
          </p:cNvPr>
          <p:cNvSpPr>
            <a:spLocks noGrp="1"/>
          </p:cNvSpPr>
          <p:nvPr>
            <p:ph sz="half" idx="1"/>
          </p:nvPr>
        </p:nvSpPr>
        <p:spPr>
          <a:xfrm>
            <a:off x="838200" y="2104008"/>
            <a:ext cx="4408503" cy="4072955"/>
          </a:xfrm>
        </p:spPr>
        <p:txBody>
          <a:bodyPr/>
          <a:lstStyle/>
          <a:p>
            <a:r>
              <a:rPr lang="ru-RU" dirty="0"/>
              <a:t>Цель: разработать программу, которая будет считать и строить </a:t>
            </a:r>
            <a:r>
              <a:rPr lang="en-US" dirty="0"/>
              <a:t>RoadMap </a:t>
            </a:r>
            <a:r>
              <a:rPr lang="ru-RU" dirty="0"/>
              <a:t>производственного цикла в игре </a:t>
            </a:r>
            <a:r>
              <a:rPr lang="en-US" dirty="0"/>
              <a:t>Satisfactory</a:t>
            </a:r>
            <a:r>
              <a:rPr lang="ru-RU" dirty="0"/>
              <a:t>.</a:t>
            </a:r>
          </a:p>
        </p:txBody>
      </p:sp>
      <p:pic>
        <p:nvPicPr>
          <p:cNvPr id="1026" name="Picture 2">
            <a:extLst>
              <a:ext uri="{FF2B5EF4-FFF2-40B4-BE49-F238E27FC236}">
                <a16:creationId xmlns:a16="http://schemas.microsoft.com/office/drawing/2014/main" id="{C5564781-22EA-4A4B-83D8-21145BE1F859}"/>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681663" y="1953244"/>
            <a:ext cx="5672137" cy="31905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218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FC02AB-6349-4584-9303-65F805D2EEDF}"/>
              </a:ext>
            </a:extLst>
          </p:cNvPr>
          <p:cNvSpPr>
            <a:spLocks noGrp="1"/>
          </p:cNvSpPr>
          <p:nvPr>
            <p:ph type="title"/>
          </p:nvPr>
        </p:nvSpPr>
        <p:spPr>
          <a:xfrm>
            <a:off x="838200" y="681037"/>
            <a:ext cx="10024921" cy="801534"/>
          </a:xfrm>
        </p:spPr>
        <p:txBody>
          <a:bodyPr>
            <a:normAutofit/>
          </a:bodyPr>
          <a:lstStyle/>
          <a:p>
            <a:r>
              <a:rPr lang="ru-RU" sz="4000" dirty="0"/>
              <a:t>Кому это нужно и зачем?</a:t>
            </a:r>
          </a:p>
        </p:txBody>
      </p:sp>
      <p:sp>
        <p:nvSpPr>
          <p:cNvPr id="3" name="Объект 2">
            <a:extLst>
              <a:ext uri="{FF2B5EF4-FFF2-40B4-BE49-F238E27FC236}">
                <a16:creationId xmlns:a16="http://schemas.microsoft.com/office/drawing/2014/main" id="{C02E75F6-B043-45F1-B84E-FC15784FC1B1}"/>
              </a:ext>
            </a:extLst>
          </p:cNvPr>
          <p:cNvSpPr>
            <a:spLocks noGrp="1"/>
          </p:cNvSpPr>
          <p:nvPr>
            <p:ph sz="half" idx="1"/>
          </p:nvPr>
        </p:nvSpPr>
        <p:spPr>
          <a:xfrm>
            <a:off x="838200" y="1825625"/>
            <a:ext cx="6157404" cy="4351338"/>
          </a:xfrm>
        </p:spPr>
        <p:txBody>
          <a:bodyPr>
            <a:normAutofit fontScale="92500" lnSpcReduction="10000"/>
          </a:bodyPr>
          <a:lstStyle/>
          <a:p>
            <a:r>
              <a:rPr lang="ru-RU" dirty="0"/>
              <a:t>Проект будет рассчитан на аудиторию игры</a:t>
            </a:r>
            <a:r>
              <a:rPr lang="en-US" dirty="0"/>
              <a:t>. </a:t>
            </a:r>
            <a:r>
              <a:rPr lang="ru-RU" dirty="0"/>
              <a:t>Количество игроков в день достигает 15.000-25.000 человек. </a:t>
            </a:r>
          </a:p>
          <a:p>
            <a:r>
              <a:rPr lang="ru-RU" dirty="0"/>
              <a:t>Основная цель игры, это построить, оптимизировать и дорабатывать свой </a:t>
            </a:r>
            <a:r>
              <a:rPr lang="en-US" dirty="0"/>
              <a:t>“</a:t>
            </a:r>
            <a:r>
              <a:rPr lang="ru-RU" dirty="0"/>
              <a:t>Завод</a:t>
            </a:r>
            <a:r>
              <a:rPr lang="en-US" dirty="0"/>
              <a:t>”</a:t>
            </a:r>
            <a:r>
              <a:rPr lang="ru-RU" dirty="0"/>
              <a:t>, состоящий из огромного количества различных строений, труб и конвейеров, связанных вместе. Мой проект направлен на облегчение и оптимизацию проектирования отдельных частей этой сложной системы.</a:t>
            </a:r>
          </a:p>
        </p:txBody>
      </p:sp>
      <p:pic>
        <p:nvPicPr>
          <p:cNvPr id="6" name="Объект 5">
            <a:extLst>
              <a:ext uri="{FF2B5EF4-FFF2-40B4-BE49-F238E27FC236}">
                <a16:creationId xmlns:a16="http://schemas.microsoft.com/office/drawing/2014/main" id="{D66B9D78-6049-45A0-8A26-E06C39DABE6E}"/>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219026" y="883444"/>
            <a:ext cx="4134774" cy="24834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50" name="Picture 2">
            <a:extLst>
              <a:ext uri="{FF2B5EF4-FFF2-40B4-BE49-F238E27FC236}">
                <a16:creationId xmlns:a16="http://schemas.microsoft.com/office/drawing/2014/main" id="{E33CB9D7-2A20-4A7A-AFA5-E5EFCA5449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219026" y="3722352"/>
            <a:ext cx="4134774" cy="23223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014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6C98F5-0B5D-44DD-977A-290146BB42CE}"/>
              </a:ext>
            </a:extLst>
          </p:cNvPr>
          <p:cNvSpPr>
            <a:spLocks noGrp="1"/>
          </p:cNvSpPr>
          <p:nvPr>
            <p:ph type="title"/>
          </p:nvPr>
        </p:nvSpPr>
        <p:spPr>
          <a:xfrm>
            <a:off x="1035114" y="538332"/>
            <a:ext cx="9534241" cy="512330"/>
          </a:xfrm>
        </p:spPr>
        <p:txBody>
          <a:bodyPr>
            <a:normAutofit fontScale="90000"/>
          </a:bodyPr>
          <a:lstStyle/>
          <a:p>
            <a:r>
              <a:rPr lang="ru-RU" dirty="0"/>
              <a:t>Из чего состоит проект?</a:t>
            </a:r>
          </a:p>
        </p:txBody>
      </p:sp>
      <p:sp>
        <p:nvSpPr>
          <p:cNvPr id="3" name="Объект 2">
            <a:extLst>
              <a:ext uri="{FF2B5EF4-FFF2-40B4-BE49-F238E27FC236}">
                <a16:creationId xmlns:a16="http://schemas.microsoft.com/office/drawing/2014/main" id="{AE34E8A7-219A-442C-B8B1-F586ED083B62}"/>
              </a:ext>
            </a:extLst>
          </p:cNvPr>
          <p:cNvSpPr>
            <a:spLocks noGrp="1"/>
          </p:cNvSpPr>
          <p:nvPr>
            <p:ph sz="half" idx="1"/>
          </p:nvPr>
        </p:nvSpPr>
        <p:spPr>
          <a:xfrm>
            <a:off x="1035114" y="1542553"/>
            <a:ext cx="5548565" cy="4634410"/>
          </a:xfrm>
        </p:spPr>
        <p:txBody>
          <a:bodyPr>
            <a:normAutofit fontScale="70000" lnSpcReduction="20000"/>
          </a:bodyPr>
          <a:lstStyle/>
          <a:p>
            <a:r>
              <a:rPr lang="ru-RU" dirty="0"/>
              <a:t>Проект написан на языке программирования: </a:t>
            </a:r>
            <a:r>
              <a:rPr lang="en-US" dirty="0"/>
              <a:t>“Python”, </a:t>
            </a:r>
            <a:r>
              <a:rPr lang="ru-RU" dirty="0"/>
              <a:t>с использованием дополнительных библиотек (</a:t>
            </a:r>
            <a:r>
              <a:rPr lang="en-US" dirty="0" err="1"/>
              <a:t>DearPyGUI</a:t>
            </a:r>
            <a:r>
              <a:rPr lang="en-US" dirty="0"/>
              <a:t>, Request, OS, PIL, BeautifulSoup4, </a:t>
            </a:r>
            <a:r>
              <a:rPr lang="en-US" dirty="0" err="1"/>
              <a:t>OpenPyXL</a:t>
            </a:r>
            <a:r>
              <a:rPr lang="en-US" dirty="0"/>
              <a:t>, </a:t>
            </a:r>
            <a:r>
              <a:rPr lang="en-US" dirty="0" err="1"/>
              <a:t>WebBrowser</a:t>
            </a:r>
            <a:r>
              <a:rPr lang="ru-RU" dirty="0"/>
              <a:t>).</a:t>
            </a:r>
          </a:p>
          <a:p>
            <a:r>
              <a:rPr lang="ru-RU" dirty="0"/>
              <a:t>Состоит он из различных блоков, предназначенных для выполнения конкретных целей: </a:t>
            </a:r>
          </a:p>
          <a:p>
            <a:pPr marL="514350" indent="-514350">
              <a:buFont typeface="+mj-lt"/>
              <a:buAutoNum type="arabicPeriod"/>
            </a:pPr>
            <a:r>
              <a:rPr lang="ru-RU" dirty="0"/>
              <a:t>Построение пользовательского интерфейса </a:t>
            </a:r>
          </a:p>
          <a:p>
            <a:pPr marL="514350" indent="-514350">
              <a:buFont typeface="+mj-lt"/>
              <a:buAutoNum type="arabicPeriod"/>
            </a:pPr>
            <a:r>
              <a:rPr lang="ru-RU" dirty="0"/>
              <a:t>Парсер для нахождения актуальных данных о строениях и ресурсах в игре</a:t>
            </a:r>
            <a:r>
              <a:rPr lang="en-US" dirty="0"/>
              <a:t> </a:t>
            </a:r>
            <a:endParaRPr lang="ru-RU" dirty="0"/>
          </a:p>
          <a:p>
            <a:pPr marL="514350" indent="-514350">
              <a:buFont typeface="+mj-lt"/>
              <a:buAutoNum type="arabicPeriod"/>
            </a:pPr>
            <a:r>
              <a:rPr lang="ru-RU" dirty="0"/>
              <a:t>Внутренняя логика расчетов цепей производства </a:t>
            </a:r>
          </a:p>
          <a:p>
            <a:pPr marL="514350" indent="-514350">
              <a:buFont typeface="+mj-lt"/>
              <a:buAutoNum type="arabicPeriod"/>
            </a:pPr>
            <a:r>
              <a:rPr lang="ru-RU" dirty="0"/>
              <a:t>Визуализации итоговых расчетов в виде </a:t>
            </a:r>
            <a:r>
              <a:rPr lang="en-US" dirty="0"/>
              <a:t>Node </a:t>
            </a:r>
            <a:r>
              <a:rPr lang="ru-RU" dirty="0"/>
              <a:t>схемы</a:t>
            </a:r>
            <a:endParaRPr lang="en-US" dirty="0"/>
          </a:p>
          <a:p>
            <a:pPr marL="514350" indent="-514350">
              <a:buFont typeface="+mj-lt"/>
              <a:buAutoNum type="arabicPeriod"/>
            </a:pPr>
            <a:r>
              <a:rPr lang="ru-RU" dirty="0"/>
              <a:t>Хранение обработанных данных</a:t>
            </a:r>
            <a:endParaRPr lang="en-US" dirty="0"/>
          </a:p>
          <a:p>
            <a:pPr marL="514350" indent="-514350">
              <a:buFont typeface="+mj-lt"/>
              <a:buAutoNum type="arabicPeriod"/>
            </a:pPr>
            <a:r>
              <a:rPr lang="ru-RU" dirty="0"/>
              <a:t>Обработчик и инициализатор изображений</a:t>
            </a:r>
          </a:p>
          <a:p>
            <a:endParaRPr lang="ru-RU" dirty="0"/>
          </a:p>
        </p:txBody>
      </p:sp>
      <p:pic>
        <p:nvPicPr>
          <p:cNvPr id="6" name="Объект 5">
            <a:extLst>
              <a:ext uri="{FF2B5EF4-FFF2-40B4-BE49-F238E27FC236}">
                <a16:creationId xmlns:a16="http://schemas.microsoft.com/office/drawing/2014/main" id="{BE2247ED-A358-4483-AA8E-7255B2C09958}"/>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5998"/>
          <a:stretch/>
        </p:blipFill>
        <p:spPr>
          <a:xfrm>
            <a:off x="7416818" y="1194642"/>
            <a:ext cx="3553844" cy="23275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4" name="Picture 2" descr="Парсинг данных с сайта: что это такое, как защититься от него">
            <a:extLst>
              <a:ext uri="{FF2B5EF4-FFF2-40B4-BE49-F238E27FC236}">
                <a16:creationId xmlns:a16="http://schemas.microsoft.com/office/drawing/2014/main" id="{ECF3A7B9-61F8-420A-B179-31171626E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379" y="3810177"/>
            <a:ext cx="3523283" cy="23667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21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86B96E-5DD4-488C-B78C-9985720B7254}"/>
              </a:ext>
            </a:extLst>
          </p:cNvPr>
          <p:cNvSpPr>
            <a:spLocks noGrp="1"/>
          </p:cNvSpPr>
          <p:nvPr>
            <p:ph type="title"/>
          </p:nvPr>
        </p:nvSpPr>
        <p:spPr>
          <a:xfrm>
            <a:off x="1336955" y="504824"/>
            <a:ext cx="9534241" cy="752475"/>
          </a:xfrm>
        </p:spPr>
        <p:txBody>
          <a:bodyPr>
            <a:normAutofit/>
          </a:bodyPr>
          <a:lstStyle/>
          <a:p>
            <a:r>
              <a:rPr lang="ru-RU" dirty="0"/>
              <a:t>Как выглядит итоговый результат?</a:t>
            </a:r>
          </a:p>
        </p:txBody>
      </p:sp>
      <p:sp>
        <p:nvSpPr>
          <p:cNvPr id="3" name="Объект 2">
            <a:extLst>
              <a:ext uri="{FF2B5EF4-FFF2-40B4-BE49-F238E27FC236}">
                <a16:creationId xmlns:a16="http://schemas.microsoft.com/office/drawing/2014/main" id="{BE7C7ABE-FBAF-4AFD-AC8E-E6B953EE88CD}"/>
              </a:ext>
            </a:extLst>
          </p:cNvPr>
          <p:cNvSpPr>
            <a:spLocks noGrp="1"/>
          </p:cNvSpPr>
          <p:nvPr>
            <p:ph sz="half" idx="1"/>
          </p:nvPr>
        </p:nvSpPr>
        <p:spPr>
          <a:xfrm>
            <a:off x="838199" y="1825625"/>
            <a:ext cx="5376169" cy="4351338"/>
          </a:xfrm>
        </p:spPr>
        <p:txBody>
          <a:bodyPr>
            <a:normAutofit lnSpcReduction="10000"/>
          </a:bodyPr>
          <a:lstStyle/>
          <a:p>
            <a:r>
              <a:rPr lang="ru-RU" dirty="0"/>
              <a:t>Результатом проекта является программа, которая может строить график производственного цикла, имеет </a:t>
            </a:r>
            <a:r>
              <a:rPr lang="en-US" dirty="0"/>
              <a:t>user-friendly</a:t>
            </a:r>
            <a:r>
              <a:rPr lang="ru-RU" dirty="0"/>
              <a:t> интерфейс</a:t>
            </a:r>
            <a:r>
              <a:rPr lang="en-US" dirty="0"/>
              <a:t>, </a:t>
            </a:r>
            <a:r>
              <a:rPr lang="ru-RU" dirty="0"/>
              <a:t>имеет удобную навигацию по схеме, посредством мини-карты, работает как автономно на устройстве, так и с подключением к сети интернет, </a:t>
            </a:r>
            <a:r>
              <a:rPr lang="ru-RU" dirty="0" err="1"/>
              <a:t>синхронизируясь</a:t>
            </a:r>
            <a:r>
              <a:rPr lang="ru-RU" dirty="0"/>
              <a:t> с актуальной информацией по игре.</a:t>
            </a:r>
          </a:p>
        </p:txBody>
      </p:sp>
      <p:pic>
        <p:nvPicPr>
          <p:cNvPr id="11" name="Рисунок 10">
            <a:extLst>
              <a:ext uri="{FF2B5EF4-FFF2-40B4-BE49-F238E27FC236}">
                <a16:creationId xmlns:a16="http://schemas.microsoft.com/office/drawing/2014/main" id="{9C0D24DF-DE79-4A87-82FB-B1FD9B62FBC3}"/>
              </a:ext>
            </a:extLst>
          </p:cNvPr>
          <p:cNvPicPr>
            <a:picLocks noChangeAspect="1"/>
          </p:cNvPicPr>
          <p:nvPr/>
        </p:nvPicPr>
        <p:blipFill>
          <a:blip r:embed="rId2"/>
          <a:stretch>
            <a:fillRect/>
          </a:stretch>
        </p:blipFill>
        <p:spPr>
          <a:xfrm>
            <a:off x="6330068" y="3328680"/>
            <a:ext cx="5263430" cy="28482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Объект 8">
            <a:extLst>
              <a:ext uri="{FF2B5EF4-FFF2-40B4-BE49-F238E27FC236}">
                <a16:creationId xmlns:a16="http://schemas.microsoft.com/office/drawing/2014/main" id="{0533356C-3C1A-4EF9-B059-87EA725BE0A1}"/>
              </a:ext>
            </a:extLst>
          </p:cNvPr>
          <p:cNvPicPr>
            <a:picLocks noGrp="1" noChangeAspect="1"/>
          </p:cNvPicPr>
          <p:nvPr>
            <p:ph sz="half" idx="2"/>
          </p:nvPr>
        </p:nvPicPr>
        <p:blipFill>
          <a:blip r:embed="rId3"/>
          <a:stretch>
            <a:fillRect/>
          </a:stretch>
        </p:blipFill>
        <p:spPr>
          <a:xfrm>
            <a:off x="8416432" y="1257299"/>
            <a:ext cx="2796066" cy="26351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026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Как провести конкурентный анализ: пошаговое руководство">
            <a:extLst>
              <a:ext uri="{FF2B5EF4-FFF2-40B4-BE49-F238E27FC236}">
                <a16:creationId xmlns:a16="http://schemas.microsoft.com/office/drawing/2014/main" id="{8F6CCBB6-0BB2-4968-870F-639B78D824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04075" y="1926455"/>
            <a:ext cx="5736537" cy="35793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Заголовок 1">
            <a:extLst>
              <a:ext uri="{FF2B5EF4-FFF2-40B4-BE49-F238E27FC236}">
                <a16:creationId xmlns:a16="http://schemas.microsoft.com/office/drawing/2014/main" id="{EE3E0045-6796-46BC-85A2-0E84446D6D4C}"/>
              </a:ext>
            </a:extLst>
          </p:cNvPr>
          <p:cNvSpPr>
            <a:spLocks noGrp="1"/>
          </p:cNvSpPr>
          <p:nvPr>
            <p:ph type="title"/>
          </p:nvPr>
        </p:nvSpPr>
        <p:spPr/>
        <p:txBody>
          <a:bodyPr>
            <a:normAutofit fontScale="90000"/>
          </a:bodyPr>
          <a:lstStyle/>
          <a:p>
            <a:r>
              <a:rPr lang="ru-RU" dirty="0"/>
              <a:t>Анализ похожих готовых продуктов</a:t>
            </a:r>
          </a:p>
        </p:txBody>
      </p:sp>
      <p:sp>
        <p:nvSpPr>
          <p:cNvPr id="3" name="Объект 2">
            <a:extLst>
              <a:ext uri="{FF2B5EF4-FFF2-40B4-BE49-F238E27FC236}">
                <a16:creationId xmlns:a16="http://schemas.microsoft.com/office/drawing/2014/main" id="{9865B107-C02F-45D8-86EE-03DDFE2A965F}"/>
              </a:ext>
            </a:extLst>
          </p:cNvPr>
          <p:cNvSpPr>
            <a:spLocks noGrp="1"/>
          </p:cNvSpPr>
          <p:nvPr>
            <p:ph sz="half" idx="1"/>
          </p:nvPr>
        </p:nvSpPr>
        <p:spPr>
          <a:xfrm>
            <a:off x="635000" y="1160304"/>
            <a:ext cx="5270500" cy="5111643"/>
          </a:xfrm>
        </p:spPr>
        <p:txBody>
          <a:bodyPr>
            <a:normAutofit fontScale="85000" lnSpcReduction="20000"/>
          </a:bodyPr>
          <a:lstStyle/>
          <a:p>
            <a:r>
              <a:rPr lang="ru-RU" dirty="0"/>
              <a:t>На данный момент существуют несколько похожих продуктов: Несколько различных таблиц </a:t>
            </a:r>
            <a:r>
              <a:rPr lang="en-US" dirty="0"/>
              <a:t>Excel</a:t>
            </a:r>
            <a:r>
              <a:rPr lang="ru-RU" dirty="0"/>
              <a:t>, выложенных на </a:t>
            </a:r>
            <a:r>
              <a:rPr lang="en-US" dirty="0"/>
              <a:t>GitHub. </a:t>
            </a:r>
            <a:r>
              <a:rPr lang="ru-RU" dirty="0"/>
              <a:t>Их кардинальное отличие от моего проекта, заключается в том, что они находятся в интернете на выделенном сервере, в них не интуитивное управление, они не имеют автоматического обновления актуальности данных, а также они не могут строить графики производства, также существуют сайты, на которых можно строить планы завода, но они либо не учитывают скорость производства ресурсов, либо там надо самому выбирать цепь производства, а не оптимальную.</a:t>
            </a:r>
          </a:p>
        </p:txBody>
      </p:sp>
    </p:spTree>
    <p:extLst>
      <p:ext uri="{BB962C8B-B14F-4D97-AF65-F5344CB8AC3E}">
        <p14:creationId xmlns:p14="http://schemas.microsoft.com/office/powerpoint/2010/main" val="115775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B54017-5C52-47A0-A5C4-24BFBB514BD9}"/>
              </a:ext>
            </a:extLst>
          </p:cNvPr>
          <p:cNvSpPr>
            <a:spLocks noGrp="1"/>
          </p:cNvSpPr>
          <p:nvPr>
            <p:ph type="title"/>
          </p:nvPr>
        </p:nvSpPr>
        <p:spPr>
          <a:xfrm>
            <a:off x="1336955" y="365125"/>
            <a:ext cx="9534241" cy="895503"/>
          </a:xfrm>
        </p:spPr>
        <p:txBody>
          <a:bodyPr>
            <a:normAutofit/>
          </a:bodyPr>
          <a:lstStyle/>
          <a:p>
            <a:r>
              <a:rPr lang="ru-RU" sz="3600" dirty="0"/>
              <a:t>Визуальное оформление похожих продуктов</a:t>
            </a:r>
          </a:p>
        </p:txBody>
      </p:sp>
      <p:pic>
        <p:nvPicPr>
          <p:cNvPr id="6" name="Объект 5">
            <a:extLst>
              <a:ext uri="{FF2B5EF4-FFF2-40B4-BE49-F238E27FC236}">
                <a16:creationId xmlns:a16="http://schemas.microsoft.com/office/drawing/2014/main" id="{A8E118B7-D4A4-4172-8B16-DD5F4408041F}"/>
              </a:ext>
            </a:extLst>
          </p:cNvPr>
          <p:cNvPicPr>
            <a:picLocks noGrp="1" noChangeAspect="1"/>
          </p:cNvPicPr>
          <p:nvPr>
            <p:ph sz="half" idx="1"/>
          </p:nvPr>
        </p:nvPicPr>
        <p:blipFill>
          <a:blip r:embed="rId2"/>
          <a:stretch>
            <a:fillRect/>
          </a:stretch>
        </p:blipFill>
        <p:spPr>
          <a:xfrm>
            <a:off x="838200" y="1460391"/>
            <a:ext cx="4825753" cy="22193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Объект 9">
            <a:extLst>
              <a:ext uri="{FF2B5EF4-FFF2-40B4-BE49-F238E27FC236}">
                <a16:creationId xmlns:a16="http://schemas.microsoft.com/office/drawing/2014/main" id="{CE2FEC58-E72B-4472-A917-5BEA64C88010}"/>
              </a:ext>
            </a:extLst>
          </p:cNvPr>
          <p:cNvPicPr>
            <a:picLocks noGrp="1" noChangeAspect="1"/>
          </p:cNvPicPr>
          <p:nvPr>
            <p:ph sz="half" idx="2"/>
          </p:nvPr>
        </p:nvPicPr>
        <p:blipFill>
          <a:blip r:embed="rId3"/>
          <a:stretch>
            <a:fillRect/>
          </a:stretch>
        </p:blipFill>
        <p:spPr>
          <a:xfrm>
            <a:off x="6172200" y="1460391"/>
            <a:ext cx="5181600" cy="23484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Рисунок 7">
            <a:extLst>
              <a:ext uri="{FF2B5EF4-FFF2-40B4-BE49-F238E27FC236}">
                <a16:creationId xmlns:a16="http://schemas.microsoft.com/office/drawing/2014/main" id="{817745EB-1A9E-42D5-ACB6-2FED253AE872}"/>
              </a:ext>
            </a:extLst>
          </p:cNvPr>
          <p:cNvPicPr>
            <a:picLocks noChangeAspect="1"/>
          </p:cNvPicPr>
          <p:nvPr/>
        </p:nvPicPr>
        <p:blipFill>
          <a:blip r:embed="rId4"/>
          <a:stretch>
            <a:fillRect/>
          </a:stretch>
        </p:blipFill>
        <p:spPr>
          <a:xfrm>
            <a:off x="838200" y="3981097"/>
            <a:ext cx="4825753" cy="23492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Рисунок 11">
            <a:extLst>
              <a:ext uri="{FF2B5EF4-FFF2-40B4-BE49-F238E27FC236}">
                <a16:creationId xmlns:a16="http://schemas.microsoft.com/office/drawing/2014/main" id="{F5560C66-6C75-4518-82CD-A5B92724E6D5}"/>
              </a:ext>
            </a:extLst>
          </p:cNvPr>
          <p:cNvPicPr>
            <a:picLocks noChangeAspect="1"/>
          </p:cNvPicPr>
          <p:nvPr/>
        </p:nvPicPr>
        <p:blipFill rotWithShape="1">
          <a:blip r:embed="rId5"/>
          <a:srcRect r="7916"/>
          <a:stretch/>
        </p:blipFill>
        <p:spPr>
          <a:xfrm>
            <a:off x="6172200" y="4210414"/>
            <a:ext cx="5181600" cy="1890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543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5AE57C-2987-4818-B458-BCA86B0F72DF}"/>
              </a:ext>
            </a:extLst>
          </p:cNvPr>
          <p:cNvSpPr>
            <a:spLocks noGrp="1"/>
          </p:cNvSpPr>
          <p:nvPr>
            <p:ph type="title"/>
          </p:nvPr>
        </p:nvSpPr>
        <p:spPr/>
        <p:txBody>
          <a:bodyPr>
            <a:normAutofit fontScale="90000"/>
          </a:bodyPr>
          <a:lstStyle/>
          <a:p>
            <a:r>
              <a:rPr lang="ru-RU" dirty="0"/>
              <a:t>Реализация проекта</a:t>
            </a:r>
          </a:p>
        </p:txBody>
      </p:sp>
      <p:sp>
        <p:nvSpPr>
          <p:cNvPr id="3" name="Объект 2">
            <a:extLst>
              <a:ext uri="{FF2B5EF4-FFF2-40B4-BE49-F238E27FC236}">
                <a16:creationId xmlns:a16="http://schemas.microsoft.com/office/drawing/2014/main" id="{BCA4CB4A-D3B7-47AC-93A1-D5E04DA5B861}"/>
              </a:ext>
            </a:extLst>
          </p:cNvPr>
          <p:cNvSpPr>
            <a:spLocks noGrp="1"/>
          </p:cNvSpPr>
          <p:nvPr>
            <p:ph sz="half" idx="1"/>
          </p:nvPr>
        </p:nvSpPr>
        <p:spPr>
          <a:xfrm>
            <a:off x="838200" y="1260629"/>
            <a:ext cx="5181600" cy="4916334"/>
          </a:xfrm>
        </p:spPr>
        <p:txBody>
          <a:bodyPr/>
          <a:lstStyle/>
          <a:p>
            <a:r>
              <a:rPr lang="ru-RU" dirty="0"/>
              <a:t>Проект состоит из 3 частей: главное окно программы, парсер данных и блока построения </a:t>
            </a:r>
            <a:r>
              <a:rPr lang="ru-RU" dirty="0" err="1"/>
              <a:t>нодового</a:t>
            </a:r>
            <a:r>
              <a:rPr lang="ru-RU" dirty="0"/>
              <a:t> дерева. Окно программы строиться с помощью библиотеки </a:t>
            </a:r>
            <a:r>
              <a:rPr lang="en-US" dirty="0" err="1"/>
              <a:t>DearPyGui</a:t>
            </a:r>
            <a:r>
              <a:rPr lang="ru-RU" dirty="0"/>
              <a:t>. На схеме представлена последовательность действий, для полной загрузки окна, готового к работе.</a:t>
            </a:r>
          </a:p>
        </p:txBody>
      </p:sp>
      <p:pic>
        <p:nvPicPr>
          <p:cNvPr id="6" name="Объект 5">
            <a:extLst>
              <a:ext uri="{FF2B5EF4-FFF2-40B4-BE49-F238E27FC236}">
                <a16:creationId xmlns:a16="http://schemas.microsoft.com/office/drawing/2014/main" id="{CF337C97-8C7A-4DC5-91EA-4E8F1FAECF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14957" y="1330063"/>
            <a:ext cx="4433438" cy="43513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E72FD1-A8A3-4CC3-8B2A-6B840EB55D68}"/>
              </a:ext>
            </a:extLst>
          </p:cNvPr>
          <p:cNvSpPr>
            <a:spLocks noGrp="1"/>
          </p:cNvSpPr>
          <p:nvPr>
            <p:ph type="title"/>
          </p:nvPr>
        </p:nvSpPr>
        <p:spPr/>
        <p:txBody>
          <a:bodyPr>
            <a:normAutofit fontScale="90000"/>
          </a:bodyPr>
          <a:lstStyle/>
          <a:p>
            <a:r>
              <a:rPr lang="ru-RU" dirty="0"/>
              <a:t>Реализация проекта</a:t>
            </a:r>
          </a:p>
        </p:txBody>
      </p:sp>
      <p:sp>
        <p:nvSpPr>
          <p:cNvPr id="3" name="Объект 2">
            <a:extLst>
              <a:ext uri="{FF2B5EF4-FFF2-40B4-BE49-F238E27FC236}">
                <a16:creationId xmlns:a16="http://schemas.microsoft.com/office/drawing/2014/main" id="{20E5F13C-3758-47E1-9702-A8A8A5E3C81B}"/>
              </a:ext>
            </a:extLst>
          </p:cNvPr>
          <p:cNvSpPr>
            <a:spLocks noGrp="1"/>
          </p:cNvSpPr>
          <p:nvPr>
            <p:ph sz="half" idx="1"/>
          </p:nvPr>
        </p:nvSpPr>
        <p:spPr>
          <a:xfrm>
            <a:off x="838200" y="1079978"/>
            <a:ext cx="5181600" cy="3199059"/>
          </a:xfrm>
        </p:spPr>
        <p:txBody>
          <a:bodyPr>
            <a:normAutofit lnSpcReduction="10000"/>
          </a:bodyPr>
          <a:lstStyle/>
          <a:p>
            <a:r>
              <a:rPr lang="ru-RU" dirty="0"/>
              <a:t>Блок парсера программы основывается на библиотеках </a:t>
            </a:r>
            <a:r>
              <a:rPr lang="en-US" dirty="0"/>
              <a:t>requests </a:t>
            </a:r>
            <a:r>
              <a:rPr lang="ru-RU" dirty="0"/>
              <a:t>и </a:t>
            </a:r>
            <a:r>
              <a:rPr lang="en-US" dirty="0"/>
              <a:t>BeautifulSoup4.</a:t>
            </a:r>
            <a:r>
              <a:rPr lang="ru-RU" dirty="0"/>
              <a:t> Он подключается к сайту и находит нужные страницы, данные на ней, загружает с нее картинки, фильтрует полученные данные и все сохраняет.</a:t>
            </a:r>
          </a:p>
        </p:txBody>
      </p:sp>
      <p:pic>
        <p:nvPicPr>
          <p:cNvPr id="6" name="Объект 5">
            <a:extLst>
              <a:ext uri="{FF2B5EF4-FFF2-40B4-BE49-F238E27FC236}">
                <a16:creationId xmlns:a16="http://schemas.microsoft.com/office/drawing/2014/main" id="{8C7C8DA6-A6C2-4D30-8939-334A517F5207}"/>
              </a:ext>
            </a:extLst>
          </p:cNvPr>
          <p:cNvPicPr>
            <a:picLocks noGrp="1" noChangeAspect="1"/>
          </p:cNvPicPr>
          <p:nvPr>
            <p:ph sz="half" idx="2"/>
          </p:nvPr>
        </p:nvPicPr>
        <p:blipFill>
          <a:blip r:embed="rId2"/>
          <a:stretch>
            <a:fillRect/>
          </a:stretch>
        </p:blipFill>
        <p:spPr>
          <a:xfrm>
            <a:off x="838200" y="4472325"/>
            <a:ext cx="5181600" cy="20205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Рисунок 7">
            <a:extLst>
              <a:ext uri="{FF2B5EF4-FFF2-40B4-BE49-F238E27FC236}">
                <a16:creationId xmlns:a16="http://schemas.microsoft.com/office/drawing/2014/main" id="{E9CC14B7-6F83-4C9D-AE6C-CB167D65A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872" y="1082197"/>
            <a:ext cx="3939324" cy="50371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5140724"/>
      </p:ext>
    </p:extLst>
  </p:cSld>
  <p:clrMapOvr>
    <a:masterClrMapping/>
  </p:clrMapOvr>
</p:sld>
</file>

<file path=ppt/theme/theme1.xml><?xml version="1.0" encoding="utf-8"?>
<a:theme xmlns:a="http://schemas.openxmlformats.org/drawingml/2006/main" name="powerpointstore.com_484">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powerpointstore.com_484</Template>
  <TotalTime>298</TotalTime>
  <Words>497</Words>
  <Application>Microsoft Office PowerPoint</Application>
  <PresentationFormat>Широкоэкранный</PresentationFormat>
  <Paragraphs>30</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powerpointstore.com_484</vt:lpstr>
      <vt:lpstr>Проект по Python-программированию</vt:lpstr>
      <vt:lpstr>Цель проекта</vt:lpstr>
      <vt:lpstr>Кому это нужно и зачем?</vt:lpstr>
      <vt:lpstr>Из чего состоит проект?</vt:lpstr>
      <vt:lpstr>Как выглядит итоговый результат?</vt:lpstr>
      <vt:lpstr>Анализ похожих готовых продуктов</vt:lpstr>
      <vt:lpstr>Визуальное оформление похожих продуктов</vt:lpstr>
      <vt:lpstr>Реализация проекта</vt:lpstr>
      <vt:lpstr>Реализация проекта</vt:lpstr>
      <vt:lpstr>Реализация проекта</vt:lpstr>
      <vt:lpstr>Итог: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Python-программированию</dc:title>
  <dc:creator>Андрей Касаткин</dc:creator>
  <cp:lastModifiedBy>Андрей Касаткин</cp:lastModifiedBy>
  <cp:revision>22</cp:revision>
  <dcterms:created xsi:type="dcterms:W3CDTF">2023-10-09T16:33:41Z</dcterms:created>
  <dcterms:modified xsi:type="dcterms:W3CDTF">2023-11-18T10:42:18Z</dcterms:modified>
</cp:coreProperties>
</file>